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.jpeg" ContentType="image/jpeg"/>
  <Override PartName="/ppt/media/image8.jpeg" ContentType="image/jpeg"/>
  <Override PartName="/ppt/media/image7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4.jpeg" ContentType="image/jpeg"/>
  <Override PartName="/ppt/media/image3.png" ContentType="image/png"/>
  <Override PartName="/ppt/media/image5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119983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89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89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rduino.cc/reference/en/language/functions/external-interrupts/attachinterrupt/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robotshop.com/community/forum/t/arduino-101-timers-and-interrupts/13072" TargetMode="External"/><Relationship Id="rId2" Type="http://schemas.openxmlformats.org/officeDocument/2006/relationships/hyperlink" Target="https://www.sparkfun.com/datasheets/Components/SMD/ATMega328.pdf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playground.arduino.cc/code/timer1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hyperlink" Target="mailto:michael.benson@protonmail.com" TargetMode="External"/><Relationship Id="rId2" Type="http://schemas.openxmlformats.org/officeDocument/2006/relationships/hyperlink" Target="https://github.com/mbenson182/ArduinoLectures" TargetMode="External"/><Relationship Id="rId3" Type="http://schemas.openxmlformats.org/officeDocument/2006/relationships/hyperlink" Target="https://www.arduino.cc/reference/en/" TargetMode="External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48640" y="301320"/>
            <a:ext cx="10797120" cy="44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en-US" sz="80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Arduino Techniques: Interrupts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52960" y="5216400"/>
            <a:ext cx="10788480" cy="154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Michael Benson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February 9, 2019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FALLING Mode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" name="Picture 137" descr=""/>
          <p:cNvPicPr/>
          <p:nvPr/>
        </p:nvPicPr>
        <p:blipFill>
          <a:blip r:embed="rId1"/>
          <a:stretch/>
        </p:blipFill>
        <p:spPr>
          <a:xfrm>
            <a:off x="2468880" y="1828440"/>
            <a:ext cx="7148160" cy="539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CHANGE Mode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1" name="Picture 139" descr=""/>
          <p:cNvPicPr/>
          <p:nvPr/>
        </p:nvPicPr>
        <p:blipFill>
          <a:blip r:embed="rId1"/>
          <a:stretch/>
        </p:blipFill>
        <p:spPr>
          <a:xfrm>
            <a:off x="2468880" y="1828440"/>
            <a:ext cx="7131240" cy="539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Arduino HowTo: Pin Interrupts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has made it quite simple to set up pin interrupts!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Requires one line to setup the interrupt:</a:t>
            </a:r>
            <a:endParaRPr b="0" lang="en-US" sz="3200" spc="-1" strike="noStrike">
              <a:latin typeface="Arial"/>
            </a:endParaRPr>
          </a:p>
          <a:p>
            <a:pPr marL="432000" indent="-3229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attachInterrupt(digitalPinToInterrupt(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pin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),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ISR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where: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pin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 the digital pin we are using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ISR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 the function called (must have no inputs and no returns)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mode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 the pin mode as we just discussed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Note: only certain pins are usable, depending on your board. See:  </a:t>
            </a:r>
            <a:r>
              <a:rPr b="0" i="1" lang="en-US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https://www.arduino.cc/reference/en/language/functions/external-interrupts/attachinterrupt/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Arduino HowTo: Timer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Unfortunately, this gets a bit more tricky…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Directly manipulating registers</a:t>
            </a:r>
            <a:endParaRPr b="0" lang="en-US" sz="28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Register names/addresses vary by board!</a:t>
            </a:r>
            <a:endParaRPr b="0" lang="en-US" sz="24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Calculating premultipliers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We’re not going to do this, but if you feel up to a challenge: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tutorial I learned on: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https://www.robotshop.com/community/forum/t/arduino-101-timers-and-interrupts/13072</a:t>
            </a:r>
            <a:endParaRPr b="0" lang="en-US" sz="1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Also will need to consult datasheet for the appropriate processor. Here’s the one for the Uno: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https://www.sparkfun.com/datasheets/Components/SMD/ATMega328.pdf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Arduino HowTo: Timer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now offers a downloadable library that works with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most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boards, including the Uno: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https://playground.arduino.cc/code/timer1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Requires a few more lines to set up:</a:t>
            </a:r>
            <a:endParaRPr b="0" lang="en-US" sz="3200" spc="-1" strike="noStrike">
              <a:latin typeface="Arial"/>
            </a:endParaRPr>
          </a:p>
          <a:p>
            <a:pPr marL="432000" indent="-3229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Timer1.initialize(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period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 marL="432000" indent="-32292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Timer1.attachInterrupt(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where: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period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the number of microseconds between calls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the function to be called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 to MATE: Pin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Actuator emergency stop</a:t>
            </a:r>
            <a:endParaRPr b="0" lang="en-US" sz="3200" spc="-1" strike="noStrike">
              <a:latin typeface="Arial"/>
            </a:endParaRPr>
          </a:p>
          <a:p>
            <a:pPr lvl="1" marL="667800" indent="-218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Either:</a:t>
            </a:r>
            <a:endParaRPr b="0" lang="en-US" sz="28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Toggle (press once to disable, again to re-enable)</a:t>
            </a:r>
            <a:endParaRPr b="0" lang="en-US" sz="26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Hold (disable upon press, re-enable upon release)</a:t>
            </a:r>
            <a:endParaRPr b="0" lang="en-US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Action buttons</a:t>
            </a:r>
            <a:endParaRPr b="0" lang="en-US" sz="3200" spc="-1" strike="noStrike">
              <a:latin typeface="Arial"/>
            </a:endParaRPr>
          </a:p>
          <a:p>
            <a:pPr lvl="1" marL="667800" indent="-218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gripper open/close</a:t>
            </a:r>
            <a:endParaRPr b="0" lang="en-US" sz="2800" spc="-1" strike="noStrike">
              <a:latin typeface="Arial"/>
            </a:endParaRPr>
          </a:p>
          <a:p>
            <a:pPr lvl="1" marL="667800" indent="-218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Obtain sensor measurement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 to MATE: Timer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Poll sensors at fixed rate</a:t>
            </a:r>
            <a:endParaRPr b="0" lang="en-US" sz="3200" spc="-1" strike="noStrike">
              <a:latin typeface="Arial"/>
            </a:endParaRPr>
          </a:p>
          <a:p>
            <a:pPr lvl="1" marL="667800" indent="-218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sensor</a:t>
            </a:r>
            <a:endParaRPr b="0" lang="en-US" sz="2800" spc="-1" strike="noStrike">
              <a:latin typeface="Arial"/>
            </a:endParaRPr>
          </a:p>
          <a:p>
            <a:pPr lvl="1" marL="667800" indent="-218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Feedback from gripper</a:t>
            </a:r>
            <a:endParaRPr b="0" lang="en-US" sz="2800" spc="-1" strike="noStrike">
              <a:latin typeface="Arial"/>
            </a:endParaRPr>
          </a:p>
          <a:p>
            <a:pPr lvl="3" marL="864000" indent="-215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Software “limit switch”</a:t>
            </a:r>
            <a:endParaRPr b="0" lang="en-US" sz="26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Feedback control of actuators (if hardware allows)</a:t>
            </a:r>
            <a:endParaRPr b="0" lang="en-US" sz="3200" spc="-1" strike="noStrike">
              <a:latin typeface="Arial"/>
            </a:endParaRPr>
          </a:p>
          <a:p>
            <a:pPr lvl="1" marL="667800" indent="-2188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Speed control of thrusters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Motor FB Control w/ e-stop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Timer interrupt performing speed control of motor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Pin interrupt on Pin D2 reading encoders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Pin interrupt on Pin D3 acts as e-stop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Extra buttons for controlling speed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Show code &amp; pass around hardware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Some Notes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functions called by interrupts are meant to be very short: 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long routines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delay(), millis(), etc. may not behave as expected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Any variables that are changed within interrupt functions must be declared as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volatile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 very careful about what goes on in Loop(), what goes on in functions, and any variables used in both!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Think about what can happen if variable changes in value halfway through Loop(), etc.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My email: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michael.benson@protonmail.com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lecture (and my introductory Arduino lecture):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https://github.com/mbenson182/ArduinoLectures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reference: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https://www.arduino.cc/reference/en/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Sites like StackOverflow, Sparkfun, etc. are your friend!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99040" y="841320"/>
            <a:ext cx="10797120" cy="58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Lecture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Who I Am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 Principles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Interrupts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Software Interrupts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Implementation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 to MATE ROV Competition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Resources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 am I?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BSME ‘15, VU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Minor: Mechatronics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PhD Engineering, Ongoing, VU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areas:</a:t>
            </a:r>
            <a:endParaRPr b="0" lang="en-US" sz="28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Vision and depth sensing</a:t>
            </a:r>
            <a:endParaRPr b="0" lang="en-US" sz="24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Robot perception &amp; autonomy</a:t>
            </a:r>
            <a:endParaRPr b="0" lang="en-US" sz="24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Research projects: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Roboboat &amp; RobotX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Low-cost Explosive Ordnance Disposal Robot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Rugged outdoor mine detection robot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 am I?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" name="Picture 121" descr=""/>
          <p:cNvPicPr/>
          <p:nvPr/>
        </p:nvPicPr>
        <p:blipFill>
          <a:blip r:embed="rId1"/>
          <a:srcRect l="10401" t="14430" r="0" b="0"/>
          <a:stretch/>
        </p:blipFill>
        <p:spPr>
          <a:xfrm>
            <a:off x="254880" y="2296080"/>
            <a:ext cx="5632200" cy="4033440"/>
          </a:xfrm>
          <a:prstGeom prst="rect">
            <a:avLst/>
          </a:prstGeom>
          <a:ln>
            <a:noFill/>
          </a:ln>
        </p:spPr>
      </p:pic>
      <p:pic>
        <p:nvPicPr>
          <p:cNvPr id="124" name="Picture 122" descr=""/>
          <p:cNvPicPr/>
          <p:nvPr/>
        </p:nvPicPr>
        <p:blipFill>
          <a:blip r:embed="rId2"/>
          <a:srcRect l="16877" t="18853" r="19096" b="18844"/>
          <a:stretch/>
        </p:blipFill>
        <p:spPr>
          <a:xfrm>
            <a:off x="5486400" y="3374280"/>
            <a:ext cx="5525280" cy="4031280"/>
          </a:xfrm>
          <a:prstGeom prst="rect">
            <a:avLst/>
          </a:prstGeom>
          <a:ln>
            <a:noFill/>
          </a:ln>
        </p:spPr>
      </p:pic>
      <p:pic>
        <p:nvPicPr>
          <p:cNvPr id="125" name="Picture 123" descr=""/>
          <p:cNvPicPr/>
          <p:nvPr/>
        </p:nvPicPr>
        <p:blipFill>
          <a:blip r:embed="rId3"/>
          <a:stretch/>
        </p:blipFill>
        <p:spPr>
          <a:xfrm>
            <a:off x="9326880" y="1737360"/>
            <a:ext cx="191916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Motivating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When programs are short, it’s easy to poll sensors and control actuators in Loop()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 programs do more, this method becomes less effective 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Can miss a quick press of a button or a short signal from a sensor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Actuator feedback control can become unstable if time is too irregular!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Need some way to handle certain input and time events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an Interrupt?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a signal to the processor indicating an event that requires immediate attention</a:t>
            </a:r>
            <a:endParaRPr b="0" lang="en-US" sz="32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Processor responds by: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Suspending what it’s doing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Executing a function (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interrupt handler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interrupt service routine (ISR)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Resuming where it left off</a:t>
            </a:r>
            <a:endParaRPr b="0" lang="en-US" sz="2800" spc="-1" strike="noStrike">
              <a:latin typeface="Arial"/>
            </a:endParaRP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 can control what causes an interrupt and what the function is!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Types of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99040" y="1828800"/>
            <a:ext cx="528408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Hardware interrupts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are triggered by an external device 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Typically from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pin change</a:t>
            </a:r>
            <a:endParaRPr b="0" lang="en-US" sz="28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Pressing a button</a:t>
            </a:r>
            <a:endParaRPr b="0" lang="en-US" sz="24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Signal from motor encoder</a:t>
            </a:r>
            <a:endParaRPr b="0" lang="en-US" sz="24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Optical switch/photointerruptor</a:t>
            </a:r>
            <a:endParaRPr b="0" lang="en-US" sz="24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Can also be from communication (e.g. Serial)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148800" y="1828800"/>
            <a:ext cx="528408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Software interrupts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are triggered by an internal exception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Typically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timer interrupt</a:t>
            </a:r>
            <a:endParaRPr b="0" lang="en-US" sz="28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Controlling motors &amp; actuators</a:t>
            </a:r>
            <a:endParaRPr b="0" lang="en-US" sz="2400" spc="-1" strike="noStrike">
              <a:latin typeface="Arial"/>
            </a:endParaRPr>
          </a:p>
          <a:p>
            <a:pPr lvl="2" marL="1296000" indent="-28692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Polling inputs &amp; sensors</a:t>
            </a:r>
            <a:endParaRPr b="0" lang="en-US" sz="24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Can also be from events like division by 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Line 4"/>
          <p:cNvSpPr/>
          <p:nvPr/>
        </p:nvSpPr>
        <p:spPr>
          <a:xfrm>
            <a:off x="6035040" y="1645920"/>
            <a:ext cx="360" cy="58521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Pin Modes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99040" y="1828800"/>
            <a:ext cx="10829520" cy="539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Hardware interrupts triggered pin changes have different modes you can specify:</a:t>
            </a:r>
            <a:endParaRPr b="0" lang="en-US" sz="32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LOW: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whenever the pin is low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CHANGE: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whenever the pin changes value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RISING: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 the pin goes from low to high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FALLING: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 the pin goes from high to low</a:t>
            </a:r>
            <a:endParaRPr b="0" lang="en-US" sz="2800" spc="-1" strike="noStrike">
              <a:latin typeface="Arial"/>
            </a:endParaRPr>
          </a:p>
          <a:p>
            <a:pPr lvl="1" marL="864000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HIGH: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whenever the pin is high (only on select Arduino boards)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99040" y="301320"/>
            <a:ext cx="10797120" cy="126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LOW Mode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7" name="Picture 135" descr=""/>
          <p:cNvPicPr/>
          <p:nvPr/>
        </p:nvPicPr>
        <p:blipFill>
          <a:blip r:embed="rId1"/>
          <a:stretch/>
        </p:blipFill>
        <p:spPr>
          <a:xfrm>
            <a:off x="2417760" y="1828440"/>
            <a:ext cx="7191360" cy="539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</TotalTime>
  <Application>LibreOffice/6.0.7.3$Linux_X86_64 LibreOffice_project/00m0$Build-3</Application>
  <Words>793</Words>
  <Paragraphs>106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2019-01-28T09:53:48Z</dcterms:created>
  <dc:creator/>
  <dc:description/>
  <dc:language>en-US</dc:language>
  <cp:lastModifiedBy/>
  <dcterms:modified xsi:type="dcterms:W3CDTF">2019-01-31T11:41:38Z</dcterms:modified>
  <cp:revision>51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